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60" r:id="rId4"/>
    <p:sldId id="261" r:id="rId5"/>
    <p:sldId id="262" r:id="rId6"/>
    <p:sldId id="28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1" r:id="rId20"/>
    <p:sldId id="280" r:id="rId21"/>
    <p:sldId id="276" r:id="rId22"/>
    <p:sldId id="277" r:id="rId23"/>
    <p:sldId id="278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D25-D577-437D-9134-64480A445AB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41A1-774A-49BB-98B4-220CA557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D25-D577-437D-9134-64480A445AB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41A1-774A-49BB-98B4-220CA557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D25-D577-437D-9134-64480A445AB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41A1-774A-49BB-98B4-220CA557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D25-D577-437D-9134-64480A445AB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41A1-774A-49BB-98B4-220CA557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D25-D577-437D-9134-64480A445AB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41A1-774A-49BB-98B4-220CA557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D25-D577-437D-9134-64480A445AB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41A1-774A-49BB-98B4-220CA557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D25-D577-437D-9134-64480A445AB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41A1-774A-49BB-98B4-220CA557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D25-D577-437D-9134-64480A445AB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41A1-774A-49BB-98B4-220CA557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D25-D577-437D-9134-64480A445AB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41A1-774A-49BB-98B4-220CA557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D25-D577-437D-9134-64480A445AB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41A1-774A-49BB-98B4-220CA557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D25-D577-437D-9134-64480A445AB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A241A1-774A-49BB-98B4-220CA557FC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6BED25-D577-437D-9134-64480A445AB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A241A1-774A-49BB-98B4-220CA557F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Управление Министерства юстиции Российской Федерации по Архангельской области и Ненецкому автономному округу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2736304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Cambria" pitchFamily="18" charset="0"/>
              </a:rPr>
              <a:t>«СЕМЬЯ И ПРАВО» </a:t>
            </a:r>
            <a:endParaRPr lang="ru-RU" sz="72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УСЛОВИЯ ЗАКЛЮЧЕНИЯ БРАКА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ДЛЯ ЗАКЛЮЧЕНИЯ БРАКА НЕОБХОДИМЫ ВЗАИМНОЕ ДОБРОВОЛЬНОЕ СОГЛАСИЕ МУЖЧИНЫ И ЖЕНЩИНЫ, ВСТУПАЮЩИХ В БРАК, И ДОСТИЖЕНИЕ ИМИ БРАЧНОГО ВОЗРАСТА </a:t>
            </a:r>
            <a:endParaRPr lang="ru-RU" sz="1800" dirty="0"/>
          </a:p>
        </p:txBody>
      </p:sp>
      <p:pic>
        <p:nvPicPr>
          <p:cNvPr id="3074" name="Picture 2" descr="C:\Users\Haritonova_VV\Desktop\Картинки для презентации\6e98643fb61e89725627e21d31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26469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БРАЧНЫЙ ВОЗРАСТ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БРАЧНЫЙ ВОЗРАСТ УСТАНАВЛИВАЕТСЯ В ВОСЕМНАДЦАТЬ ЛЕТ;</a:t>
            </a:r>
          </a:p>
          <a:p>
            <a:pPr algn="ctr"/>
            <a:r>
              <a:rPr lang="ru-RU" dirty="0" smtClean="0"/>
              <a:t>ПРИ НАЛИЧИИ УВАЖИТЕЛЬНЫХ ПРИЧИН ОРГАНЫ МЕСТНОГО САМОУПРАВЛЕНИЯ ПО МЕСТУ ЖИТЕЛЬСТВА ЛИЦ, ЖЕЛАЮЩИХ ВСТУПИТЬ В БРАК, ВПРАВЕ ПО ПРОСЬБЕ ДАННЫХ ЛИЦ РАЗРЕШИТЬ ВСТУПИТЬ В БРАК ЛИЦАМ, ДОСТИГШИМ ВОЗРАСТА ШЕСТНАДЦАТИ ЛЕТ;</a:t>
            </a:r>
          </a:p>
          <a:p>
            <a:pPr algn="ctr"/>
            <a:r>
              <a:rPr lang="ru-RU" dirty="0" smtClean="0"/>
              <a:t> ПОРЯДОК И УСЛОВИЯ, ПРИ НАЛИЧИИ КОТОРЫХ ВСТУПЛЕНИЕ В БРАК В ВИДЕ ИСКЛЮЧЕНИЯ С УЧЕТОМ ОСОБЫХ ОБСТОЯТЕЛЬСТВ МОЖЕТ БЫТЬ РАЗРЕШЕНО ДО ДОСТИЖЕНИЯ ВОЗРАСТА ШЕСТНАДЦАТИ ЛЕТ, МОГУТ БЫТЬ УСТАНОВЛЕНЫ ЗАКОНАМИ СУБЪЕКТОВ РОССИЙСКОЙ ФЕДЕРАЦИИ.</a:t>
            </a:r>
          </a:p>
          <a:p>
            <a:r>
              <a:rPr lang="ru-RU" sz="2400" dirty="0" smtClean="0"/>
              <a:t>    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ОБСТОЯТЕЛЬСТВА, ПРЕПЯТСТВУЮЩИЕ ЗАКЛЮЧЕНИЮ БРАКА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НЕ ДОПУСКАЕТСЯ ЗАКЛЮЧЕНИЕ БРАКА МЕЖДУ:</a:t>
            </a:r>
          </a:p>
          <a:p>
            <a:endParaRPr lang="ru-RU" sz="1200" dirty="0" smtClean="0"/>
          </a:p>
          <a:p>
            <a:endParaRPr lang="ru-RU" sz="2400" dirty="0" smtClean="0"/>
          </a:p>
          <a:p>
            <a:r>
              <a:rPr lang="ru-RU" sz="2400" dirty="0" smtClean="0"/>
              <a:t>лицами, из которых хотя бы одно лицо уже состоит в другом зарегистрированном браке; </a:t>
            </a:r>
          </a:p>
          <a:p>
            <a:r>
              <a:rPr lang="ru-RU" sz="2400" dirty="0" smtClean="0"/>
              <a:t>близкими родственниками;</a:t>
            </a:r>
          </a:p>
          <a:p>
            <a:r>
              <a:rPr lang="ru-RU" sz="2400" dirty="0" smtClean="0"/>
              <a:t>усыновителями и усыновленными; </a:t>
            </a:r>
          </a:p>
          <a:p>
            <a:r>
              <a:rPr lang="ru-RU" sz="2400" dirty="0" smtClean="0"/>
              <a:t>лицами, из которых хотя бы одно лицо признано судом недееспособным вследствие психического расстройства.  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ПРЕКРАЩЕНИЕ БРАКА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endParaRPr lang="ru-RU" sz="1300" dirty="0" smtClean="0"/>
          </a:p>
          <a:p>
            <a:pPr algn="ctr"/>
            <a:r>
              <a:rPr lang="ru-RU" sz="1600" dirty="0" smtClean="0"/>
              <a:t>БРАК ПРЕКРАЩАЕТСЯ ВСЛЕДСТВИЕ СМЕРТИ ИЛИ ВСЛЕДСТВИЕ ОБЪЯВЛЕНИЯ СУДОМ ОДНОГО ИЗ СУПРУГОВ УМЕРШИМ, А ТАКЖЕ ВСЛЕДСТВИЕ ВНЕСЕНИЯ ИЗМЕНЕНИЯ В ЗАПИСЬ АКТА ГРАЖДАНСКОГО СОСТОЯНИЯ ОБ ИЗМЕНЕНИИ ПОЛА ОДНИМ ИЗ СУПРУГОВ; </a:t>
            </a:r>
          </a:p>
          <a:p>
            <a:pPr algn="ctr"/>
            <a:r>
              <a:rPr lang="ru-RU" sz="1600" dirty="0" smtClean="0"/>
              <a:t>БРАК МОЖЕТ БЫТЬ ПРЕКРАЩЕН ПУТЕМ ЕГО РАСТОРЖЕНИЯ ПО ЗАЯВЛЕНИЮ ОДНОГО ИЛИ ОБОИХ СУПРУГОВ, А ТАКЖЕ ПО ЗАЯВЛЕНИЮ ОПЕКУНА СУПРУГА, ПРИЗНАННОГО СУДОМ НЕДЕЕСПОСОБНЫМ.</a:t>
            </a:r>
          </a:p>
          <a:p>
            <a:pPr algn="ctr"/>
            <a:endParaRPr lang="ru-RU" sz="1800" dirty="0" smtClean="0"/>
          </a:p>
          <a:p>
            <a:endParaRPr lang="ru-RU" dirty="0"/>
          </a:p>
        </p:txBody>
      </p:sp>
      <p:pic>
        <p:nvPicPr>
          <p:cNvPr id="4099" name="Picture 3" descr="C:\Users\Haritonova_VV\Desktop\Картинки для презентации\podat-na-razvod-v-2016-dokumenty-i-gosposh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6048672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9442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Haritonova_VV\Desktop\Картинки для презентации\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9544907" cy="717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МОМЕНТ ПРЕКРАЩЕНИЯ БРАКА ПРИ ЕГО РАСТОРЖЕНИИ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БРАК, РАСТОРГАЕМЫЙ В ОРГАНАХ ЗАПИСИ АКТОВ ГРАЖДАНСКОГО СОСТОЯНИЯ, ПРЕКРАЩАЕТСЯ СО ДНЯ ГОСУДАРСТВЕННОЙ РЕГИСТРАЦИИ РАСТОРЖЕНИЯ БРАКА В КНИГЕ РЕГИСТРАЦИИ АКТОВ ГРАЖДАНСКОГО СОСТОЯНИЯ </a:t>
            </a:r>
          </a:p>
          <a:p>
            <a:pPr algn="ctr"/>
            <a:r>
              <a:rPr lang="ru-RU" dirty="0" smtClean="0"/>
              <a:t> ПРИ РАСТОРЖЕНИИ БРАКА В СУДЕ – СО ДНЯ ВСТУПЛЕНИЯ РЕШЕНИЯ СУДА В ЗАКОННУЮ СИЛУ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Законный режим имущества супругов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Законным режимом имущества супругов является режим их совместной собственности</a:t>
            </a:r>
            <a:endParaRPr lang="ru-RU" sz="2800" dirty="0"/>
          </a:p>
        </p:txBody>
      </p:sp>
      <p:pic>
        <p:nvPicPr>
          <p:cNvPr id="1026" name="Picture 2" descr="C:\Users\Haritonova_VV\Desktop\Картинки для презентации\3Ci_2YN2a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799288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Совместная собственность супругов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000" dirty="0" smtClean="0"/>
              <a:t>ИМУЩЕСТВО, НАЖИТОЕ СУПРУГАМИ ВО ВРЕМЯ БРАКА, ЯВЛЯЕТСЯ ИХ СОВМЕСТНОЙ СОБСТВЕННОСТЬЮ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СЕМЕЙНЫЙ КОДЕКС РЕГЛАМЕНТИРУЕТ РЕЖИМ ИМУЩЕСТВА СУПРУГОВ:</a:t>
            </a:r>
          </a:p>
          <a:p>
            <a:pPr algn="ctr"/>
            <a:endParaRPr lang="ru-RU" dirty="0" smtClean="0"/>
          </a:p>
          <a:p>
            <a:pPr algn="just"/>
            <a:r>
              <a:rPr lang="ru-RU" sz="2200" dirty="0" smtClean="0"/>
              <a:t>Владение, пользование и распоряжение общим имуществом супругов;</a:t>
            </a:r>
          </a:p>
          <a:p>
            <a:pPr algn="just"/>
            <a:r>
              <a:rPr lang="ru-RU" sz="2200" dirty="0" smtClean="0"/>
              <a:t>Имущество каждого из супругов;</a:t>
            </a:r>
          </a:p>
          <a:p>
            <a:pPr algn="just"/>
            <a:r>
              <a:rPr lang="ru-RU" sz="2200" dirty="0" smtClean="0"/>
              <a:t>Признание имущества каждого из супругов их совместной собственностью;</a:t>
            </a:r>
          </a:p>
          <a:p>
            <a:pPr algn="just"/>
            <a:r>
              <a:rPr lang="ru-RU" sz="2200" dirty="0" smtClean="0"/>
              <a:t>Раздел общего имущества супругов.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Договорной режим имущества  супругов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Брачным договором признается соглашение супругов, определяющее имущественные права и обязанности супругов в браке и (или) в случае его расторжения;</a:t>
            </a:r>
          </a:p>
          <a:p>
            <a:pPr algn="ctr"/>
            <a:r>
              <a:rPr lang="ru-RU" sz="1600" dirty="0" smtClean="0"/>
              <a:t>Брачный договор может быть заключен как до государственной регистрации заключения брака, так и в любое время в период брака;</a:t>
            </a:r>
          </a:p>
          <a:p>
            <a:pPr algn="ctr"/>
            <a:r>
              <a:rPr lang="ru-RU" sz="1600" dirty="0" smtClean="0"/>
              <a:t>Брачный договор, заключенный до государственной регистрации заключения брака, вступает в силу со дня государственной регистрации заключения брака;</a:t>
            </a:r>
          </a:p>
          <a:p>
            <a:pPr algn="ctr"/>
            <a:r>
              <a:rPr lang="ru-RU" sz="1600" dirty="0" smtClean="0"/>
              <a:t>Брачный договор заключается в письменной форме и подлежит нотариальному удостоверению.    </a:t>
            </a:r>
            <a:endParaRPr lang="ru-RU" sz="1600" dirty="0"/>
          </a:p>
        </p:txBody>
      </p:sp>
      <p:pic>
        <p:nvPicPr>
          <p:cNvPr id="2050" name="Picture 2" descr="C:\Users\Haritonova_VV\Desktop\Картинки для презентации\20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68863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aritonova_VV\Desktop\Картинки для презентации\b94ad4ad656663973d12e370c26e500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4928"/>
            <a:ext cx="9252520" cy="6952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Указом Президента Российской Федерации 2024 год объявлен Годом семьи </a:t>
            </a:r>
            <a:endParaRPr lang="ru-RU" sz="4000" dirty="0"/>
          </a:p>
        </p:txBody>
      </p:sp>
      <p:pic>
        <p:nvPicPr>
          <p:cNvPr id="4" name="Содержимое 3" descr="f7020e8d-b8c4-51de-acf6-2d85034920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88840"/>
            <a:ext cx="439248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Haritonova_VV\Desktop\Картинки для презентации\god_semii_pu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17646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aritonova_VV\Desktop\Картинки для презентации\4f65b9c165c4794f6a3b6b27f8d6276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468" y="0"/>
            <a:ext cx="930246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АЛИМЕНТНЫЕ ОБЯЗАТЕЛЬСТВА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24036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Родители обязаны содержать своих несовершеннолетних детей;</a:t>
            </a:r>
          </a:p>
          <a:p>
            <a:r>
              <a:rPr lang="ru-RU" sz="2000" dirty="0" smtClean="0"/>
              <a:t>Родители вправе заключить соглашение о содержании своих несовершеннолетних детей;</a:t>
            </a:r>
          </a:p>
          <a:p>
            <a:r>
              <a:rPr lang="ru-RU" sz="2000" dirty="0" smtClean="0"/>
              <a:t>В случае, если родители не предоставляют содержание своим несовершеннолетним детям, средства на содержание несовершеннолетних детей (алименты) взыскиваются с родителей в судебном порядке;</a:t>
            </a:r>
          </a:p>
          <a:p>
            <a:r>
              <a:rPr lang="ru-RU" sz="2000" dirty="0" smtClean="0"/>
              <a:t>Трудоспособные совершеннолетние дети обязаны содержать своих нетрудоспособных нуждающихся в помощи родителей и заботиться о них. </a:t>
            </a:r>
            <a:endParaRPr lang="ru-RU" sz="2000" dirty="0"/>
          </a:p>
        </p:txBody>
      </p:sp>
      <p:pic>
        <p:nvPicPr>
          <p:cNvPr id="1027" name="Picture 3" descr="C:\Users\Haritonova_VV\Desktop\Картинки для презентации\c0d4a81198db738ffa05562ff735be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933056"/>
            <a:ext cx="52565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АЛИМЕНТНЫЕ ОБЯЗАТЕЛЬСТВА СУПРУГОВ И БЫВШИХ СУПРУГОВ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8002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2200" dirty="0" smtClean="0"/>
              <a:t>СУПРУГИ ОБЯЗАНЫ МАТЕРИАЛЬНО ПОДДЕРЖИВАТЬ ДРУГ ДРУГА;</a:t>
            </a:r>
          </a:p>
          <a:p>
            <a:r>
              <a:rPr lang="ru-RU" sz="2200" dirty="0" smtClean="0"/>
              <a:t>ПРИ ОТСУТСТВИИ СОГЛАШЕНИЯ МЕЖДУ СУПРУГАМИ (БЫВШИМИ СУПРУГАМИ) ОБ УПЛАТЕ АЛИМЕНТОВ, РАЗМЕР АЛИМЕНТОВ, ВЗЫСКИВАЕМЫХ НА СУПРУГА (БЫВШЕГО СУПРУГА) В СУДЕБНОМ ПОРЯДКЕ, ОПРЕДЕЛЯЕТСЯ СУДОМ В ТВЕРДОЙ ДЕНЕЖНОЙ СУММЕ, ПОДЛЕЖАЩЕЙ УПЛАТЕ ЕЖЕМЕСЯЧНО.   </a:t>
            </a:r>
            <a:endParaRPr lang="ru-RU" sz="2200" dirty="0"/>
          </a:p>
        </p:txBody>
      </p:sp>
      <p:pic>
        <p:nvPicPr>
          <p:cNvPr id="2050" name="Picture 2" descr="C:\Users\Haritonova_VV\Desktop\Картинки для презентации\157394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544616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СОГЛАШЕНИЯ ОБ УПЛАТЕ АЛИМЕНТОВ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СОГЛАШЕНИЕ ОБ УПЛАТЕ АЛИМЕНТОВ (РАЗМЕРЕ, УСЛОВИЯХ И ПОРЯДКЕВЫПЛАТЫ АЛИМЕНТОВ) ЗАКЛЮЧАЕТСЯ МЕЖДУ ЛИЦОМ, ОБЯЗАННЫМ УПЛАЧИВАТЬ АЛИМЕНТЫ, И ИХ ПОЛУЧАТЕЛЕМ.</a:t>
            </a:r>
          </a:p>
          <a:p>
            <a:r>
              <a:rPr lang="ru-RU" dirty="0" smtClean="0"/>
              <a:t>СОГЛАШЕНИЕ ОБ УПЛАТЕ АЛИМЕНТОВ ЗАКЛЮЧАЕТСЯ В ПИСЬМЕННОЙ ФОРМЕ И ПОДЛЕЖИТ НОТАРИАЛЬНОМУ УДОСТОВЕРЕНИЮ. </a:t>
            </a:r>
          </a:p>
          <a:p>
            <a:r>
              <a:rPr lang="ru-RU" dirty="0" smtClean="0"/>
              <a:t>НОТАРИАЛЬНО УДОСТОВЕРЕННОЕ СОГЛАШЕНИЕ ОБ УПЛАТЕ АЛИМЕНТОВ ИМЕЕТ СИЛУ ИСПОЛНИТЕЛЬНОГО ЛИЦА. </a:t>
            </a:r>
            <a:endParaRPr lang="ru-RU" dirty="0"/>
          </a:p>
        </p:txBody>
      </p:sp>
      <p:pic>
        <p:nvPicPr>
          <p:cNvPr id="8194" name="Picture 2" descr="C:\Users\Haritonova_VV\Desktop\Картинки для презентации\ber-sem_1659006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828" y="-299674"/>
            <a:ext cx="10020379" cy="720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27648"/>
          </a:xfrm>
        </p:spPr>
        <p:txBody>
          <a:bodyPr>
            <a:normAutofit/>
          </a:bodyPr>
          <a:lstStyle/>
          <a:p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ОСНОВЫ СЕМЕЙНОГО ЗАКОНОДАТЕЛЬСТВА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СЕМЬЯ, МАТЕРИНСТВО, ОТЦОВСТВО И ДЕТСТВО В РОССИЙСКОЙ ФЕДЕРАЦИИ НАХОДЯТСЯ ПОД ЗАЩИТОЙ ГОСУДАРСТВА.</a:t>
            </a:r>
          </a:p>
          <a:p>
            <a:pPr algn="ctr"/>
            <a:r>
              <a:rPr lang="ru-RU" sz="1800" dirty="0" smtClean="0"/>
              <a:t>СЕМЕЙНОЕ ЗАКОНОДАТЕЛЬСТВО ИСХОДИТ ИЗ НЕОБХОДИМОСТИ УКРЕПЛЕНИЯ СЕМЬИ, ОБЕСПЕЧЕНИЯ БЕСПРЕПЯТСТВЕННОГО ОСУЩЕСТВЛЕНИЯ ЧЛЕНАМИ СЕМЬИ СВОИХ ПРАВ, ВОЗМОЖНОСТИ СУДЕБНОЙ ЗАЩИТЫ ЭТИХ ПРАВ.   </a:t>
            </a:r>
            <a:endParaRPr lang="ru-RU" sz="1800" dirty="0"/>
          </a:p>
        </p:txBody>
      </p:sp>
      <p:pic>
        <p:nvPicPr>
          <p:cNvPr id="11266" name="Picture 2" descr="C:\Users\Haritonova_VV\Desktop\Картинки для презентации\blobid15493705737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5904656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075240" cy="41764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/>
              <a:t>ПРИЗНАЕТСЯ БРАК, ЗАКЛЮЧЕННЫЙ ТОЛЬКО В ОРГАНАХ ЗАПИСИ АКТОВ ГРАЖДАНСКОГО СОСТОЯНИЯ.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РЕГУЛИРОВАНИЕ СЕМЕЙНЫХ ОТНОШЕНИЙ ОСУЩЕСТВЛЯЕТСЯ В СООТВЕТСТВИИ С ПРИНЦИПАМИ:</a:t>
            </a:r>
          </a:p>
          <a:p>
            <a:pPr algn="ctr"/>
            <a:endParaRPr lang="ru-RU" sz="2000" dirty="0" smtClean="0"/>
          </a:p>
          <a:p>
            <a:r>
              <a:rPr lang="ru-RU" sz="1600" dirty="0" smtClean="0"/>
              <a:t> ДОБРОВОЛЬНОСТИ БРАЧНОГО СОЮЗА МУЖЧИНЫ И ЖЕНЩИНЫ;</a:t>
            </a:r>
          </a:p>
          <a:p>
            <a:r>
              <a:rPr lang="ru-RU" sz="1600" dirty="0" smtClean="0"/>
              <a:t> РАВЕНСТВА ПРАВ СУПРУГОВ В СЕМЬЕ;</a:t>
            </a:r>
          </a:p>
          <a:p>
            <a:r>
              <a:rPr lang="ru-RU" sz="1600" dirty="0" smtClean="0"/>
              <a:t> РАЗРЕШЕНИЯ ВНУТРИСЕМЕЙНЫХ ВОПРОСОВ ПО ВЗАИМНОМУ СОГЛАСИЮ;</a:t>
            </a:r>
          </a:p>
          <a:p>
            <a:r>
              <a:rPr lang="ru-RU" sz="1600" dirty="0" smtClean="0"/>
              <a:t> ПРИОРИТЕТА СЕМЕЙНОГО ВОСПИТАНИЯ ДЕТЕЙ, ЗАБОТЫ ОБ ИХ БЛАГОСОСТОЯНИИ И РАЗВИТИИ;</a:t>
            </a:r>
          </a:p>
          <a:p>
            <a:r>
              <a:rPr lang="ru-RU" sz="1600" dirty="0" smtClean="0"/>
              <a:t> ОБЕСПЕЧЕНИЯ ПРИОРИТЕТНОЙ ЗАЩИТЫ ПРАВ И ИНТЕРЕСОВ НЕСОВЕРШЕННОЛЕТНИХ И НЕТРУДОСПОСОБНЫХ ЧЛЕНОВ СЕМЬИ </a:t>
            </a:r>
            <a:endParaRPr lang="ru-RU" sz="1600" dirty="0"/>
          </a:p>
        </p:txBody>
      </p:sp>
      <p:pic>
        <p:nvPicPr>
          <p:cNvPr id="1027" name="Picture 3" descr="C:\Users\Haritonova_VV\Desktop\Картинки для презентации\19489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49080"/>
            <a:ext cx="4032448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СЕМЕЙНОЕ</a:t>
            </a:r>
            <a:r>
              <a:rPr lang="ru-RU" dirty="0" smtClean="0"/>
              <a:t> </a:t>
            </a:r>
            <a:r>
              <a:rPr lang="ru-RU" sz="3200" dirty="0" smtClean="0"/>
              <a:t>ЗАКОНОДАТЕЛЬСТВО УСТАНАВЛИВАЕТ: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ПОРЯДОК  ОСУЩЕСТВЛЕНИЯ И ЗАЩИТЫ СЕМЕЙНЫХ ПРАВ; </a:t>
            </a:r>
          </a:p>
          <a:p>
            <a:r>
              <a:rPr lang="ru-RU" sz="2000" dirty="0" smtClean="0"/>
              <a:t> УСЛОВИЯ И ПОРЯДОК ВСТУПЛЕИЯ В БРАК, ПРЕКРАЩЕНИЯ БРАКА И ПРИЗНАНИЯ ЕГО НЕДЕЙСТВИТЕЛЬНЫМ;</a:t>
            </a:r>
          </a:p>
          <a:p>
            <a:r>
              <a:rPr lang="ru-RU" sz="2000" dirty="0" smtClean="0"/>
              <a:t>РЕГУЛИРУЕТ ЛИЧНЫЕ НЕИМУЩЕСТВЕННЫЕ И ИМУЩЕСТВЕННЫЕ ОТНОШЕНИЯ МЕЖДУ ЧЛЕНАМИ СЕМЬИ: СУПРУГАМИ,РОДИТЕЛЯМИ И ДЕТЬМИ(УСЫНОВИТЕЛЯМИ И УСЫНОВЛЕННЫМИ);</a:t>
            </a:r>
          </a:p>
          <a:p>
            <a:r>
              <a:rPr lang="ru-RU" sz="2000" dirty="0" smtClean="0"/>
              <a:t>ОПРЕДЕЛЯЕТ ПОРЯДОК ВЫЯВЛЕНИЯ ДЕТЕЙ, ОСТАВШИХСЯ БЕЗ ПОПЕЧЕНИЯ РОДИТЕЛЕЙ, ФОРМЫ И ПОРЯДОК ИХ УСТРОЙСТВА В СЕМЬЮ, А ТАКЖЕ ИХ ВРЕМЕННОГО УСТРОЙСТВА, В ТОМ ЧИСЛЕ В ОРГАНИЗАЦИЮ ДЛЯ ДЕТЕЙ-СИРОТ И ДЕТЕЙ, ОСТАВШИХСЯ БЕЗ ПОПЕЧЕНИЯ РОДИТЕЛЕЙ.   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374197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СЕМЕЙНОЕ ЗАКОНОДАТЕЛЬСТВО СОСТОИТ ИЗ СЕМЕЙНОГО КОДЕКСА И ПРИНИМАЕМЫХ В СООТВЕТСТВИИ С НИМ ДРУГИХ ФЕДЕРАЛЬНЫХ ЗАКОНОВ, НАПРИМЕР, ФЕДЕРАЛЬНОГО ЗАКОНА «ОБ АКТАХ ГРАЖДАНСКОГО СОСТОЯНИЯ», А ТАКЖЕ ЗАКОНОВ СУБЪЕКТОВ РОССИЙСКОЙ ФЕДЕРАЦИИ </a:t>
            </a:r>
            <a:endParaRPr lang="ru-RU" sz="2200" dirty="0"/>
          </a:p>
        </p:txBody>
      </p:sp>
      <p:pic>
        <p:nvPicPr>
          <p:cNvPr id="8" name="Содержимое 7" descr="bp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4176464" cy="537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ЗАЩИТА СЕМЕЙНЫХ ПРАВ ОСУЩЕСТВЛЯЕТСЯ СУДОМ ПО ПРАВИЛАМ ГРАЖДАНСКОГО СУДОПРОИЗВОДСТВА, А В СЛУЧАЯХ, ПРЕДУСМОТРЕННЫХ СЕМЕЙНЫМ КОДЕКСОМ, ГОСУДАРСТВЕННЫМИ ОРГАНАМИ, В ТОМ ЧИСЛЕ ОРГАНАМИ ОПЕКИ И ПОПЕЧИТЕЛЬСТВА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12291" name="Picture 3" descr="C:\Users\Haritonova_VV\Desktop\Картинки для презентации\0a17e12a4970a6ca8c94f04b45be0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7344816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ОСНОВЫ БРАЧНЫХ ПРАВООТНОШЕНИЙ: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ctr"/>
            <a:r>
              <a:rPr lang="ru-RU" sz="1800" dirty="0" smtClean="0"/>
              <a:t>ГОСУДАРСТВЕННАЯ РЕГИСТРАЦИЯ ЗАКЛЮЧЕНИЯ И РАСТОРЖЕНИЯ БРАКА В ОРГАНАХ ЗАГС.</a:t>
            </a:r>
          </a:p>
          <a:p>
            <a:pPr algn="ctr"/>
            <a:r>
              <a:rPr lang="ru-RU" sz="1600" dirty="0" smtClean="0"/>
              <a:t>БРАК ЗАКЛЮЧАЕТСЯ В ОРГАНАХ ЗАПИСИ АКТОВ ГРАЖДАНСКОГО СОСТОЯНИЯ</a:t>
            </a:r>
          </a:p>
          <a:p>
            <a:pPr algn="ctr"/>
            <a:r>
              <a:rPr lang="ru-RU" sz="1600" dirty="0" smtClean="0"/>
              <a:t>ПРАВА И ОБЯЗАННОСТИ СУПРУГОВ ВОЗНИКАЮТ СО ДНЯ ГОСУДАРСТВЕНОЙ РЕГИСТРАЦИИ ЗАКЛЮЧЕНИЯ БРАКА В ОРГАНАХ ЗАПИСИ АКТОВ ГРАЖДАНСКОГО СОСТОЯНИЯ </a:t>
            </a:r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</p:txBody>
      </p:sp>
      <p:pic>
        <p:nvPicPr>
          <p:cNvPr id="2052" name="Picture 4" descr="C:\Users\Haritonova_VV\Desktop\Картинки для презентации\JP2J90Rpw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5976664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ПОРЯДОК ЗАКЛЮЧЕНИЯ БРАКА: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ЗАКЛЮЧЕНИЕ БРАКА ПРОИЗВОДИТСЯ В ЛИЧНОМ ПРИСУТСТВИИ ЛИЦ, ВСТУПАЮЩИХ В БРАК ПО ИСТЕЧЕНИИ МЕСЯЦА;</a:t>
            </a:r>
          </a:p>
          <a:p>
            <a:r>
              <a:rPr lang="ru-RU" sz="2000" dirty="0" smtClean="0"/>
              <a:t>ПРИ НАЛИЧИИ ОСОБЫХ ОБСТОЯТЕЛЬСТВ, БРАК МОЖЕТ БЫТЬ ЗАКЛЮЧЕН В ДЕНЬ ПОДАЧИ ЗАЯВЛЕНИЯ;</a:t>
            </a:r>
          </a:p>
          <a:p>
            <a:r>
              <a:rPr lang="ru-RU" sz="2000" dirty="0" smtClean="0"/>
              <a:t>ГОСУДАРСТВЕННАЯ РЕГИСТРАЦИЯ ЗАКЛЮЧЕНИЯ БРАКА ПРОИЗВДИТСЯ В ПОРЯДКЕ, УСТАНОВЛЕННОМ ДЛЯ ГОСУДАРСТВЕННОЙ РЕГИСТРАЦИИ АКТОВ ГРАЖДАНСКОГО СОСТОЯНИЯ;</a:t>
            </a:r>
          </a:p>
          <a:p>
            <a:r>
              <a:rPr lang="ru-RU" sz="2000" dirty="0" smtClean="0"/>
              <a:t>ОТКАЗ ОРГАНА ЗАПИСИ АКТОВ ГРАЖДАНСКОГО СОСТОЯНИЯ В РЕГИСТРАЦИИ БРАКА МОЖЕТ БЫТЬ ОБЖАЛОВАН В СУД ЛИЦАМИ, ЖЕЛАЮЩИМИ ВСТУПИТЬ В БРАК (ОДНИМ ИЗ НИХ).   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971</TotalTime>
  <Words>950</Words>
  <Application>Microsoft Office PowerPoint</Application>
  <PresentationFormat>Экран (4:3)</PresentationFormat>
  <Paragraphs>86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Управление Министерства юстиции Российской Федерации по Архангельской области и Ненецкому автономному округу </vt:lpstr>
      <vt:lpstr>Указом Президента Российской Федерации 2024 год объявлен Годом семьи </vt:lpstr>
      <vt:lpstr>ОСНОВЫ СЕМЕЙНОГО ЗАКОНОДАТЕЛЬСТВА </vt:lpstr>
      <vt:lpstr>Презентация PowerPoint</vt:lpstr>
      <vt:lpstr>СЕМЕЙНОЕ ЗАКОНОДАТЕЛЬСТВО УСТАНАВЛИВАЕТ: </vt:lpstr>
      <vt:lpstr>Презентация PowerPoint</vt:lpstr>
      <vt:lpstr>Презентация PowerPoint</vt:lpstr>
      <vt:lpstr>ОСНОВЫ БРАЧНЫХ ПРАВООТНОШЕНИЙ:</vt:lpstr>
      <vt:lpstr>ПОРЯДОК ЗАКЛЮЧЕНИЯ БРАКА:</vt:lpstr>
      <vt:lpstr>УСЛОВИЯ ЗАКЛЮЧЕНИЯ БРАКА</vt:lpstr>
      <vt:lpstr>БРАЧНЫЙ ВОЗРАСТ</vt:lpstr>
      <vt:lpstr>ОБСТОЯТЕЛЬСТВА, ПРЕПЯТСТВУЮЩИЕ ЗАКЛЮЧЕНИЮ БРАКА</vt:lpstr>
      <vt:lpstr>ПРЕКРАЩЕНИЕ БРАКА </vt:lpstr>
      <vt:lpstr>Презентация PowerPoint</vt:lpstr>
      <vt:lpstr>МОМЕНТ ПРЕКРАЩЕНИЯ БРАКА ПРИ ЕГО РАСТОРЖЕНИИ</vt:lpstr>
      <vt:lpstr>Законный режим имущества супругов</vt:lpstr>
      <vt:lpstr>Совместная собственность супругов</vt:lpstr>
      <vt:lpstr>Договорной режим имущества  супругов</vt:lpstr>
      <vt:lpstr>Презентация PowerPoint</vt:lpstr>
      <vt:lpstr>Презентация PowerPoint</vt:lpstr>
      <vt:lpstr>АЛИМЕНТНЫЕ ОБЯЗАТЕЛЬСТВА</vt:lpstr>
      <vt:lpstr>АЛИМЕНТНЫЕ ОБЯЗАТЕЛЬСТВА СУПРУГОВ И БЫВШИХ СУПРУГОВ </vt:lpstr>
      <vt:lpstr>СОГЛАШЕНИЯ ОБ УПЛАТЕ АЛИМЕНТОВ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Министерства юстиции и Российской Федерации по Архангельской области и  Ненецкому автономному округу</dc:title>
  <dc:creator>Haritonova_VV</dc:creator>
  <cp:lastModifiedBy>Черноусова Маргарита Олеговна</cp:lastModifiedBy>
  <cp:revision>75</cp:revision>
  <dcterms:created xsi:type="dcterms:W3CDTF">2024-03-26T06:39:14Z</dcterms:created>
  <dcterms:modified xsi:type="dcterms:W3CDTF">2024-05-29T12:57:58Z</dcterms:modified>
</cp:coreProperties>
</file>